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iKBy9X9LaddgpiAAZfYcShKllQ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p:cViewPr varScale="1">
        <p:scale>
          <a:sx n="104" d="100"/>
          <a:sy n="104" d="100"/>
        </p:scale>
        <p:origin x="12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180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37840" cy="461804"/>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772669"/>
            <a:ext cx="3037840" cy="461804"/>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01040" y="4387136"/>
            <a:ext cx="5608320" cy="4156234"/>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89" name="Google Shape;89;p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c76a08f99e_0_27: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c76a08f99e_0_27: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4" name="Google Shape;174;g2c76a08f99e_0_27: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c76a08f99e_0_4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c76a08f99e_0_46: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84" name="Google Shape;184;g2c76a08f99e_0_46: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76a08f99e_1_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c76a08f99e_1_0: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1" name="Google Shape;191;g2c76a08f99e_1_0: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701040" y="4387136"/>
            <a:ext cx="5608320" cy="4156234"/>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970938" y="8772669"/>
            <a:ext cx="3037840" cy="461804"/>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701040" y="4387136"/>
            <a:ext cx="5608320" cy="4156234"/>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7" name="Google Shape;107;p3:notes"/>
          <p:cNvSpPr txBox="1">
            <a:spLocks noGrp="1"/>
          </p:cNvSpPr>
          <p:nvPr>
            <p:ph type="sldNum" idx="12"/>
          </p:nvPr>
        </p:nvSpPr>
        <p:spPr>
          <a:xfrm>
            <a:off x="3970938" y="8772669"/>
            <a:ext cx="3037840" cy="461804"/>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c99007cbaf_0_0: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c99007cbaf_0_0: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16" name="Google Shape;116;g2c99007cbaf_0_0: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701040" y="4387136"/>
            <a:ext cx="5608320" cy="4156234"/>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970938" y="8772669"/>
            <a:ext cx="3037840" cy="461804"/>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76a08f99e_1_18: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76a08f99e_1_18: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33" name="Google Shape;133;g2c76a08f99e_1_18: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76a08f99e_0_3: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76a08f99e_0_3: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43" name="Google Shape;143;g2c76a08f99e_0_3: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76a08f99e_0_9: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c76a08f99e_0_9: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56" name="Google Shape;156;g2c76a08f99e_0_9: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76a08f99e_0_15: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c76a08f99e_0_15:notes"/>
          <p:cNvSpPr txBox="1">
            <a:spLocks noGrp="1"/>
          </p:cNvSpPr>
          <p:nvPr>
            <p:ph type="body" idx="1"/>
          </p:nvPr>
        </p:nvSpPr>
        <p:spPr>
          <a:xfrm>
            <a:off x="701040" y="4387136"/>
            <a:ext cx="5608200" cy="4156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5" name="Google Shape;165;g2c76a08f99e_0_15:notes"/>
          <p:cNvSpPr txBox="1">
            <a:spLocks noGrp="1"/>
          </p:cNvSpPr>
          <p:nvPr>
            <p:ph type="sldNum" idx="12"/>
          </p:nvPr>
        </p:nvSpPr>
        <p:spPr>
          <a:xfrm>
            <a:off x="3970938" y="8772669"/>
            <a:ext cx="3037800" cy="461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21" name="Google Shape;21;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4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4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8" name="Google Shape;38;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4" name="Google Shape;44;p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5" name="Google Shape;45;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51" name="Google Shape;51;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52" name="Google Shape;52;p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53" name="Google Shape;53;p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54" name="Google Shape;54;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64" name="Google Shape;64;p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5" name="Google Shape;65;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42"/>
          <p:cNvSpPr>
            <a:spLocks noGrp="1"/>
          </p:cNvSpPr>
          <p:nvPr>
            <p:ph type="pic" idx="2"/>
          </p:nvPr>
        </p:nvSpPr>
        <p:spPr>
          <a:xfrm>
            <a:off x="1792288" y="612775"/>
            <a:ext cx="5486400" cy="4114800"/>
          </a:xfrm>
          <a:prstGeom prst="rect">
            <a:avLst/>
          </a:prstGeom>
          <a:noFill/>
          <a:ln>
            <a:noFill/>
          </a:ln>
        </p:spPr>
      </p:sp>
      <p:sp>
        <p:nvSpPr>
          <p:cNvPr id="71" name="Google Shape;71;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72" name="Google Shape;72;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33" descr="ua_logo_lg"/>
          <p:cNvPicPr preferRelativeResize="0"/>
          <p:nvPr/>
        </p:nvPicPr>
        <p:blipFill rotWithShape="1">
          <a:blip r:embed="rId13">
            <a:alphaModFix/>
          </a:blip>
          <a:srcRect/>
          <a:stretch/>
        </p:blipFill>
        <p:spPr>
          <a:xfrm>
            <a:off x="152400" y="6149975"/>
            <a:ext cx="742950" cy="631825"/>
          </a:xfrm>
          <a:prstGeom prst="rect">
            <a:avLst/>
          </a:prstGeom>
          <a:noFill/>
          <a:ln>
            <a:noFill/>
          </a:ln>
        </p:spPr>
      </p:pic>
      <p:pic>
        <p:nvPicPr>
          <p:cNvPr id="16" name="Google Shape;16;p33" descr="AZSGC_sunset"/>
          <p:cNvPicPr preferRelativeResize="0"/>
          <p:nvPr/>
        </p:nvPicPr>
        <p:blipFill rotWithShape="1">
          <a:blip r:embed="rId14">
            <a:alphaModFix/>
          </a:blip>
          <a:srcRect l="12210" t="2715" r="13370" b="1528"/>
          <a:stretch/>
        </p:blipFill>
        <p:spPr>
          <a:xfrm>
            <a:off x="8461375" y="5867400"/>
            <a:ext cx="530225" cy="911225"/>
          </a:xfrm>
          <a:prstGeom prst="rect">
            <a:avLst/>
          </a:prstGeom>
          <a:solidFill>
            <a:schemeClr val="lt1"/>
          </a:solidFill>
          <a:ln>
            <a:noFill/>
          </a:ln>
        </p:spPr>
      </p:pic>
      <p:pic>
        <p:nvPicPr>
          <p:cNvPr id="17" name="Google Shape;17;p33" descr="nasa-logo"/>
          <p:cNvPicPr preferRelativeResize="0"/>
          <p:nvPr/>
        </p:nvPicPr>
        <p:blipFill rotWithShape="1">
          <a:blip r:embed="rId15">
            <a:alphaModFix/>
          </a:blip>
          <a:srcRect/>
          <a:stretch/>
        </p:blipFill>
        <p:spPr>
          <a:xfrm>
            <a:off x="4213225" y="6149975"/>
            <a:ext cx="663575" cy="5651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sp>
        <p:nvSpPr>
          <p:cNvPr id="91" name="Google Shape;91;p1"/>
          <p:cNvSpPr txBox="1">
            <a:spLocks noGrp="1"/>
          </p:cNvSpPr>
          <p:nvPr>
            <p:ph type="subTitle" idx="1"/>
          </p:nvPr>
        </p:nvSpPr>
        <p:spPr>
          <a:xfrm>
            <a:off x="319950" y="1548649"/>
            <a:ext cx="8504100" cy="3255000"/>
          </a:xfrm>
          <a:prstGeom prst="rect">
            <a:avLst/>
          </a:prstGeom>
          <a:noFill/>
          <a:ln>
            <a:noFill/>
          </a:ln>
        </p:spPr>
        <p:txBody>
          <a:bodyPr spcFirstLastPara="1" wrap="square" lIns="91425" tIns="45700" rIns="91425" bIns="45700" anchor="t" anchorCtr="0">
            <a:noAutofit/>
          </a:bodyPr>
          <a:lstStyle/>
          <a:p>
            <a:pPr marL="0" lvl="0" indent="0" algn="ctr" rtl="0">
              <a:spcBef>
                <a:spcPts val="640"/>
              </a:spcBef>
              <a:spcAft>
                <a:spcPts val="0"/>
              </a:spcAft>
              <a:buClr>
                <a:schemeClr val="dk1"/>
              </a:buClr>
              <a:buSzPts val="1100"/>
              <a:buFont typeface="Arial"/>
              <a:buNone/>
            </a:pPr>
            <a:r>
              <a:rPr lang="en-US" sz="4000" b="1" dirty="0">
                <a:latin typeface="Verdana"/>
                <a:ea typeface="Verdana"/>
                <a:cs typeface="Verdana"/>
                <a:sym typeface="Verdana"/>
              </a:rPr>
              <a:t>NASA Surveyor Program: Surveyors 1, 3, 5, 6 and 7</a:t>
            </a:r>
            <a:endParaRPr sz="4000" b="1" dirty="0">
              <a:latin typeface="Verdana"/>
              <a:ea typeface="Verdana"/>
              <a:cs typeface="Verdana"/>
              <a:sym typeface="Verdana"/>
            </a:endParaRPr>
          </a:p>
          <a:p>
            <a:pPr marL="0" lvl="0" indent="0" algn="ctr" rtl="0">
              <a:spcBef>
                <a:spcPts val="640"/>
              </a:spcBef>
              <a:spcAft>
                <a:spcPts val="0"/>
              </a:spcAft>
              <a:buClr>
                <a:schemeClr val="dk1"/>
              </a:buClr>
              <a:buSzPts val="1100"/>
              <a:buFont typeface="Arial"/>
              <a:buNone/>
            </a:pPr>
            <a:r>
              <a:rPr lang="en-US" sz="2000" b="1" dirty="0"/>
              <a:t>Chad Cantin</a:t>
            </a:r>
            <a:endParaRPr sz="2000" b="1" dirty="0"/>
          </a:p>
          <a:p>
            <a:pPr marL="0" lvl="0" indent="0" algn="ctr" rtl="0">
              <a:spcBef>
                <a:spcPts val="640"/>
              </a:spcBef>
              <a:spcAft>
                <a:spcPts val="0"/>
              </a:spcAft>
              <a:buClr>
                <a:schemeClr val="dk1"/>
              </a:buClr>
              <a:buSzPts val="1100"/>
              <a:buFont typeface="Arial"/>
              <a:buNone/>
            </a:pPr>
            <a:r>
              <a:rPr lang="en-US" sz="1800" b="1" dirty="0"/>
              <a:t>Mentor: Dr. Shane Byrne</a:t>
            </a:r>
          </a:p>
          <a:p>
            <a:pPr marL="0" lvl="0" indent="0" algn="ctr" rtl="0">
              <a:spcBef>
                <a:spcPts val="640"/>
              </a:spcBef>
              <a:spcAft>
                <a:spcPts val="0"/>
              </a:spcAft>
              <a:buClr>
                <a:schemeClr val="dk1"/>
              </a:buClr>
              <a:buSzPts val="1100"/>
              <a:buFont typeface="Arial"/>
              <a:buNone/>
            </a:pPr>
            <a:r>
              <a:rPr lang="en-US" sz="1800" b="1" dirty="0"/>
              <a:t>Lunar and Planetary Laboratory</a:t>
            </a:r>
            <a:endParaRPr sz="1800" b="1" dirty="0"/>
          </a:p>
          <a:p>
            <a:pPr marL="0" lvl="0" indent="0" algn="ctr" rtl="0">
              <a:spcBef>
                <a:spcPts val="640"/>
              </a:spcBef>
              <a:spcAft>
                <a:spcPts val="0"/>
              </a:spcAft>
              <a:buClr>
                <a:schemeClr val="dk1"/>
              </a:buClr>
              <a:buSzPts val="1100"/>
              <a:buFont typeface="Arial"/>
              <a:buNone/>
            </a:pPr>
            <a:r>
              <a:rPr lang="en-US" sz="1800" b="1" dirty="0"/>
              <a:t> The University of Arizona</a:t>
            </a:r>
            <a:endParaRPr sz="1800" b="1" dirty="0"/>
          </a:p>
          <a:p>
            <a:pPr marL="0" lvl="0" indent="0" algn="ctr" rtl="0">
              <a:spcBef>
                <a:spcPts val="640"/>
              </a:spcBef>
              <a:spcAft>
                <a:spcPts val="0"/>
              </a:spcAft>
              <a:buClr>
                <a:schemeClr val="dk1"/>
              </a:buClr>
              <a:buSzPts val="1100"/>
              <a:buFont typeface="Arial"/>
              <a:buNone/>
            </a:pPr>
            <a:r>
              <a:rPr lang="en-US" sz="1800" b="1" dirty="0"/>
              <a:t>April 20, 2024</a:t>
            </a:r>
            <a:endParaRPr sz="1800" b="1" dirty="0"/>
          </a:p>
          <a:p>
            <a:pPr marL="0" lvl="0" indent="0" algn="ctr" rtl="0">
              <a:spcBef>
                <a:spcPts val="640"/>
              </a:spcBef>
              <a:spcAft>
                <a:spcPts val="0"/>
              </a:spcAft>
              <a:buClr>
                <a:schemeClr val="dk1"/>
              </a:buClr>
              <a:buSzPts val="1100"/>
              <a:buFont typeface="Arial"/>
              <a:buNone/>
            </a:pPr>
            <a:endParaRPr sz="2400" dirty="0">
              <a:latin typeface="Verdana"/>
              <a:ea typeface="Verdana"/>
              <a:cs typeface="Verdana"/>
              <a:sym typeface="Verdana"/>
            </a:endParaRPr>
          </a:p>
          <a:p>
            <a:pPr marL="0" lvl="0" indent="0" algn="ctr" rtl="0">
              <a:lnSpc>
                <a:spcPct val="100000"/>
              </a:lnSpc>
              <a:spcBef>
                <a:spcPts val="640"/>
              </a:spcBef>
              <a:spcAft>
                <a:spcPts val="0"/>
              </a:spcAft>
              <a:buClr>
                <a:schemeClr val="dk1"/>
              </a:buClr>
              <a:buSzPts val="3200"/>
              <a:buFont typeface="Arial"/>
              <a:buNone/>
            </a:pPr>
            <a:endParaRPr dirty="0"/>
          </a:p>
        </p:txBody>
      </p:sp>
      <p:pic>
        <p:nvPicPr>
          <p:cNvPr id="92" name="Google Shape;92;p1" descr="AZSGC_sunset"/>
          <p:cNvPicPr preferRelativeResize="0"/>
          <p:nvPr/>
        </p:nvPicPr>
        <p:blipFill rotWithShape="1">
          <a:blip r:embed="rId3">
            <a:alphaModFix/>
          </a:blip>
          <a:srcRect l="12210" t="2715" r="13370" b="1528"/>
          <a:stretch/>
        </p:blipFill>
        <p:spPr>
          <a:xfrm>
            <a:off x="8118729" y="5348166"/>
            <a:ext cx="759136" cy="1302475"/>
          </a:xfrm>
          <a:prstGeom prst="rect">
            <a:avLst/>
          </a:prstGeom>
          <a:solidFill>
            <a:schemeClr val="lt1"/>
          </a:solidFill>
          <a:ln>
            <a:noFill/>
          </a:ln>
        </p:spPr>
      </p:pic>
      <p:pic>
        <p:nvPicPr>
          <p:cNvPr id="93" name="Google Shape;93;p1" descr="nasa-logo"/>
          <p:cNvPicPr preferRelativeResize="0"/>
          <p:nvPr/>
        </p:nvPicPr>
        <p:blipFill rotWithShape="1">
          <a:blip r:embed="rId4">
            <a:alphaModFix/>
          </a:blip>
          <a:srcRect/>
          <a:stretch/>
        </p:blipFill>
        <p:spPr>
          <a:xfrm>
            <a:off x="3717674" y="5268175"/>
            <a:ext cx="1708651" cy="1462451"/>
          </a:xfrm>
          <a:prstGeom prst="rect">
            <a:avLst/>
          </a:prstGeom>
          <a:noFill/>
          <a:ln>
            <a:noFill/>
          </a:ln>
        </p:spPr>
      </p:pic>
      <p:pic>
        <p:nvPicPr>
          <p:cNvPr id="94" name="Google Shape;94;p1" descr="ua_logo_lg"/>
          <p:cNvPicPr preferRelativeResize="0"/>
          <p:nvPr/>
        </p:nvPicPr>
        <p:blipFill rotWithShape="1">
          <a:blip r:embed="rId5">
            <a:alphaModFix/>
          </a:blip>
          <a:srcRect/>
          <a:stretch/>
        </p:blipFill>
        <p:spPr>
          <a:xfrm>
            <a:off x="304800" y="5441164"/>
            <a:ext cx="1310450" cy="1116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c76a08f99e_0_27"/>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Conclusions</a:t>
            </a:r>
            <a:endParaRPr sz="3600" b="1"/>
          </a:p>
        </p:txBody>
      </p:sp>
      <p:sp>
        <p:nvSpPr>
          <p:cNvPr id="177" name="Google Shape;177;g2c76a08f99e_0_27"/>
          <p:cNvSpPr txBox="1">
            <a:spLocks noGrp="1"/>
          </p:cNvSpPr>
          <p:nvPr>
            <p:ph type="body" idx="1"/>
          </p:nvPr>
        </p:nvSpPr>
        <p:spPr>
          <a:xfrm>
            <a:off x="263200" y="1348000"/>
            <a:ext cx="4985700" cy="3962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00"/>
              </a:spcBef>
              <a:spcAft>
                <a:spcPts val="0"/>
              </a:spcAft>
              <a:buSzPts val="2400"/>
              <a:buChar char="•"/>
            </a:pPr>
            <a:r>
              <a:rPr lang="en-US" sz="2400"/>
              <a:t>Final efforts will involve comparing physical image count to spreadsheet line count</a:t>
            </a:r>
            <a:endParaRPr sz="2400"/>
          </a:p>
          <a:p>
            <a:pPr marL="457200" lvl="0" indent="-381000" algn="l" rtl="0">
              <a:lnSpc>
                <a:spcPct val="100000"/>
              </a:lnSpc>
              <a:spcBef>
                <a:spcPts val="0"/>
              </a:spcBef>
              <a:spcAft>
                <a:spcPts val="0"/>
              </a:spcAft>
              <a:buSzPts val="2400"/>
              <a:buChar char="•"/>
            </a:pPr>
            <a:r>
              <a:rPr lang="en-US" sz="2400"/>
              <a:t>Ensure every physical image is accounted for</a:t>
            </a:r>
            <a:endParaRPr sz="2400"/>
          </a:p>
          <a:p>
            <a:pPr marL="457200" lvl="0" indent="-381000" algn="l" rtl="0">
              <a:lnSpc>
                <a:spcPct val="100000"/>
              </a:lnSpc>
              <a:spcBef>
                <a:spcPts val="0"/>
              </a:spcBef>
              <a:spcAft>
                <a:spcPts val="0"/>
              </a:spcAft>
              <a:buSzPts val="2400"/>
              <a:buChar char="•"/>
            </a:pPr>
            <a:r>
              <a:rPr lang="en-US" sz="2400"/>
              <a:t>Images may be combined into a larger panoramic image</a:t>
            </a:r>
            <a:endParaRPr sz="2400"/>
          </a:p>
          <a:p>
            <a:pPr marL="457200" lvl="0" indent="-381000" algn="l" rtl="0">
              <a:spcBef>
                <a:spcPts val="0"/>
              </a:spcBef>
              <a:spcAft>
                <a:spcPts val="0"/>
              </a:spcAft>
              <a:buSzPts val="2400"/>
              <a:buChar char="•"/>
            </a:pPr>
            <a:r>
              <a:rPr lang="en-US" sz="2400"/>
              <a:t>Verified image metadata will support lunar research and exploration in the coming years </a:t>
            </a:r>
            <a:endParaRPr sz="2400"/>
          </a:p>
        </p:txBody>
      </p:sp>
      <p:pic>
        <p:nvPicPr>
          <p:cNvPr id="178" name="Google Shape;178;g2c76a08f99e_0_27"/>
          <p:cNvPicPr preferRelativeResize="0"/>
          <p:nvPr/>
        </p:nvPicPr>
        <p:blipFill>
          <a:blip r:embed="rId3">
            <a:alphaModFix/>
          </a:blip>
          <a:stretch>
            <a:fillRect/>
          </a:stretch>
        </p:blipFill>
        <p:spPr>
          <a:xfrm>
            <a:off x="6167513" y="1348000"/>
            <a:ext cx="1895526" cy="1708076"/>
          </a:xfrm>
          <a:prstGeom prst="rect">
            <a:avLst/>
          </a:prstGeom>
          <a:noFill/>
          <a:ln>
            <a:noFill/>
          </a:ln>
        </p:spPr>
      </p:pic>
      <p:pic>
        <p:nvPicPr>
          <p:cNvPr id="179" name="Google Shape;179;g2c76a08f99e_0_27"/>
          <p:cNvPicPr preferRelativeResize="0"/>
          <p:nvPr/>
        </p:nvPicPr>
        <p:blipFill>
          <a:blip r:embed="rId4">
            <a:alphaModFix/>
          </a:blip>
          <a:stretch>
            <a:fillRect/>
          </a:stretch>
        </p:blipFill>
        <p:spPr>
          <a:xfrm>
            <a:off x="5145600" y="3712950"/>
            <a:ext cx="3939350" cy="1327525"/>
          </a:xfrm>
          <a:prstGeom prst="rect">
            <a:avLst/>
          </a:prstGeom>
          <a:noFill/>
          <a:ln>
            <a:noFill/>
          </a:ln>
        </p:spPr>
      </p:pic>
      <p:sp>
        <p:nvSpPr>
          <p:cNvPr id="180" name="Google Shape;180;g2c76a08f99e_0_27"/>
          <p:cNvSpPr txBox="1"/>
          <p:nvPr/>
        </p:nvSpPr>
        <p:spPr>
          <a:xfrm>
            <a:off x="5788525" y="5040475"/>
            <a:ext cx="2902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dirty="0">
                <a:solidFill>
                  <a:srgbClr val="202122"/>
                </a:solidFill>
              </a:rPr>
              <a:t>Surveyor 1 Panoramic Image.</a:t>
            </a:r>
            <a:endParaRPr sz="950" dirty="0">
              <a:solidFill>
                <a:srgbClr val="202122"/>
              </a:solidFill>
            </a:endParaRPr>
          </a:p>
          <a:p>
            <a:pPr marL="0" lvl="0" indent="0" algn="ctr" rtl="0">
              <a:spcBef>
                <a:spcPts val="0"/>
              </a:spcBef>
              <a:spcAft>
                <a:spcPts val="0"/>
              </a:spcAft>
              <a:buNone/>
            </a:pPr>
            <a:r>
              <a:rPr lang="en-US" sz="950" dirty="0">
                <a:solidFill>
                  <a:srgbClr val="202122"/>
                </a:solidFill>
              </a:rPr>
              <a:t>Credit: Gary </a:t>
            </a:r>
            <a:r>
              <a:rPr lang="en-US" sz="950" dirty="0" err="1">
                <a:solidFill>
                  <a:srgbClr val="202122"/>
                </a:solidFill>
              </a:rPr>
              <a:t>Rennilson</a:t>
            </a:r>
            <a:r>
              <a:rPr lang="en-US" sz="950" dirty="0">
                <a:solidFill>
                  <a:srgbClr val="202122"/>
                </a:solidFill>
              </a:rPr>
              <a:t> / NASA / U of A / LPL / JPL</a:t>
            </a:r>
            <a:endParaRPr sz="950" dirty="0">
              <a:solidFill>
                <a:srgbClr val="20212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c76a08f99e_0_46"/>
          <p:cNvSpPr txBox="1">
            <a:spLocks noGrp="1"/>
          </p:cNvSpPr>
          <p:nvPr>
            <p:ph type="title"/>
          </p:nvPr>
        </p:nvSpPr>
        <p:spPr>
          <a:xfrm>
            <a:off x="457200" y="10327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600" b="1"/>
              <a:t>Acknowledgements </a:t>
            </a:r>
            <a:endParaRPr sz="3600" b="1"/>
          </a:p>
        </p:txBody>
      </p:sp>
      <p:sp>
        <p:nvSpPr>
          <p:cNvPr id="187" name="Google Shape;187;g2c76a08f99e_0_46"/>
          <p:cNvSpPr txBox="1">
            <a:spLocks noGrp="1"/>
          </p:cNvSpPr>
          <p:nvPr>
            <p:ph type="body" idx="1"/>
          </p:nvPr>
        </p:nvSpPr>
        <p:spPr>
          <a:xfrm>
            <a:off x="457200" y="1655805"/>
            <a:ext cx="8229600" cy="3962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00"/>
              </a:spcBef>
              <a:spcAft>
                <a:spcPts val="0"/>
              </a:spcAft>
              <a:buNone/>
            </a:pPr>
            <a:r>
              <a:rPr lang="en-US" sz="2200" dirty="0"/>
              <a:t>I would like to acknowledge my mentor, Shane Byrne, for accepting me into this project and guiding me over the past year. I would also like to acknowledge Justin </a:t>
            </a:r>
            <a:r>
              <a:rPr lang="en-US" sz="2200" dirty="0" err="1"/>
              <a:t>Rennilson</a:t>
            </a:r>
            <a:r>
              <a:rPr lang="en-US" sz="2200" dirty="0"/>
              <a:t>. Justin, now 97, worked on the Surveyor spacecraft with NASA in the 1960s and still puts forth his strongest efforts on this project, meeting with Dr. Byrne and I every other week. </a:t>
            </a:r>
            <a:endParaRPr sz="2200" dirty="0"/>
          </a:p>
          <a:p>
            <a:pPr marL="0" lvl="0" indent="0" algn="ctr" rtl="0">
              <a:lnSpc>
                <a:spcPct val="100000"/>
              </a:lnSpc>
              <a:spcBef>
                <a:spcPts val="400"/>
              </a:spcBef>
              <a:spcAft>
                <a:spcPts val="0"/>
              </a:spcAft>
              <a:buNone/>
            </a:pPr>
            <a:endParaRPr sz="2200" dirty="0"/>
          </a:p>
          <a:p>
            <a:pPr marL="0" lvl="0" indent="0" algn="ctr" rtl="0">
              <a:lnSpc>
                <a:spcPct val="100000"/>
              </a:lnSpc>
              <a:spcBef>
                <a:spcPts val="400"/>
              </a:spcBef>
              <a:spcAft>
                <a:spcPts val="0"/>
              </a:spcAft>
              <a:buNone/>
            </a:pPr>
            <a:r>
              <a:rPr lang="en-US" sz="2200" dirty="0"/>
              <a:t>Final acknowledgments to:</a:t>
            </a:r>
          </a:p>
          <a:p>
            <a:pPr marL="0" lvl="0" indent="0" algn="ctr" rtl="0">
              <a:lnSpc>
                <a:spcPct val="100000"/>
              </a:lnSpc>
              <a:spcBef>
                <a:spcPts val="400"/>
              </a:spcBef>
              <a:spcAft>
                <a:spcPts val="0"/>
              </a:spcAft>
              <a:buNone/>
            </a:pPr>
            <a:r>
              <a:rPr lang="en-US" sz="2200" dirty="0"/>
              <a:t> The Arizona/NASA Space Grant Consortium, The University of Arizona, and the University of Arizona’s Lunar and Planetary Laboratory.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c76a08f99e_1_0"/>
          <p:cNvSpPr txBox="1">
            <a:spLocks noGrp="1"/>
          </p:cNvSpPr>
          <p:nvPr>
            <p:ph type="title"/>
          </p:nvPr>
        </p:nvSpPr>
        <p:spPr>
          <a:xfrm>
            <a:off x="457200" y="28575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b="1" dirty="0">
                <a:latin typeface="Verdana"/>
                <a:ea typeface="Verdana"/>
                <a:cs typeface="Verdana"/>
                <a:sym typeface="Verdana"/>
              </a:rPr>
              <a:t>Thank you!</a:t>
            </a:r>
            <a:endParaRPr sz="5000" b="1" dirty="0">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Background</a:t>
            </a:r>
            <a:endParaRPr sz="3600" b="1"/>
          </a:p>
        </p:txBody>
      </p:sp>
      <p:sp>
        <p:nvSpPr>
          <p:cNvPr id="101" name="Google Shape;101;p2"/>
          <p:cNvSpPr txBox="1">
            <a:spLocks noGrp="1"/>
          </p:cNvSpPr>
          <p:nvPr>
            <p:ph type="body" idx="1"/>
          </p:nvPr>
        </p:nvSpPr>
        <p:spPr>
          <a:xfrm>
            <a:off x="304800" y="1281600"/>
            <a:ext cx="5455800" cy="410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800"/>
              <a:buFont typeface="Arial"/>
              <a:buNone/>
            </a:pPr>
            <a:r>
              <a:rPr lang="en-US" sz="1800"/>
              <a:t>NASA's Surveyor Program landed five spacecraft on the Moon's surface, each equipped with vidicon imaging systems, ultimately capturing over 87,000 images of the lunar surface. These images were transferred to physical 70mm film rolls. </a:t>
            </a:r>
            <a:endParaRPr sz="1800"/>
          </a:p>
          <a:p>
            <a:pPr marL="0" lvl="0" indent="0" algn="l" rtl="0">
              <a:lnSpc>
                <a:spcPct val="100000"/>
              </a:lnSpc>
              <a:spcBef>
                <a:spcPts val="360"/>
              </a:spcBef>
              <a:spcAft>
                <a:spcPts val="0"/>
              </a:spcAft>
              <a:buClr>
                <a:schemeClr val="dk1"/>
              </a:buClr>
              <a:buSzPts val="1800"/>
              <a:buFont typeface="Arial"/>
              <a:buNone/>
            </a:pPr>
            <a:endParaRPr sz="1800"/>
          </a:p>
          <a:p>
            <a:pPr marL="0" lvl="0" indent="0" algn="l" rtl="0">
              <a:lnSpc>
                <a:spcPct val="100000"/>
              </a:lnSpc>
              <a:spcBef>
                <a:spcPts val="360"/>
              </a:spcBef>
              <a:spcAft>
                <a:spcPts val="0"/>
              </a:spcAft>
              <a:buClr>
                <a:schemeClr val="dk1"/>
              </a:buClr>
              <a:buSzPts val="1800"/>
              <a:buFont typeface="Arial"/>
              <a:buNone/>
            </a:pPr>
            <a:r>
              <a:rPr lang="en-US" sz="1800"/>
              <a:t>This project aims to digitize these images and archive them alongside their metadata. Image digitization is complete, though further efforts have been employed to quality-check and organize the metadata, as well as ensure image quality is consistent and optimal. </a:t>
            </a:r>
            <a:endParaRPr sz="1800"/>
          </a:p>
          <a:p>
            <a:pPr marL="0" lvl="0" indent="0" algn="l" rtl="0">
              <a:lnSpc>
                <a:spcPct val="100000"/>
              </a:lnSpc>
              <a:spcBef>
                <a:spcPts val="360"/>
              </a:spcBef>
              <a:spcAft>
                <a:spcPts val="0"/>
              </a:spcAft>
              <a:buClr>
                <a:schemeClr val="dk1"/>
              </a:buClr>
              <a:buSzPts val="1800"/>
              <a:buFont typeface="Arial"/>
              <a:buNone/>
            </a:pPr>
            <a:endParaRPr sz="1800"/>
          </a:p>
          <a:p>
            <a:pPr marL="0" lvl="0" indent="0" algn="l" rtl="0">
              <a:lnSpc>
                <a:spcPct val="100000"/>
              </a:lnSpc>
              <a:spcBef>
                <a:spcPts val="360"/>
              </a:spcBef>
              <a:spcAft>
                <a:spcPts val="0"/>
              </a:spcAft>
              <a:buClr>
                <a:schemeClr val="dk1"/>
              </a:buClr>
              <a:buSzPts val="1800"/>
              <a:buFont typeface="Arial"/>
              <a:buNone/>
            </a:pPr>
            <a:r>
              <a:rPr lang="en-US" sz="1600"/>
              <a:t>‘Image Metadata’ - Data providing information about one or more aspects of the image, listed beside the Surveyor photo</a:t>
            </a:r>
            <a:endParaRPr sz="1600"/>
          </a:p>
        </p:txBody>
      </p:sp>
      <p:pic>
        <p:nvPicPr>
          <p:cNvPr id="102" name="Google Shape;102;p2"/>
          <p:cNvPicPr preferRelativeResize="0"/>
          <p:nvPr/>
        </p:nvPicPr>
        <p:blipFill>
          <a:blip r:embed="rId3">
            <a:alphaModFix/>
          </a:blip>
          <a:stretch>
            <a:fillRect/>
          </a:stretch>
        </p:blipFill>
        <p:spPr>
          <a:xfrm>
            <a:off x="5760600" y="2008650"/>
            <a:ext cx="3078600" cy="2840708"/>
          </a:xfrm>
          <a:prstGeom prst="rect">
            <a:avLst/>
          </a:prstGeom>
          <a:noFill/>
          <a:ln>
            <a:noFill/>
          </a:ln>
        </p:spPr>
      </p:pic>
      <p:sp>
        <p:nvSpPr>
          <p:cNvPr id="103" name="Google Shape;103;p2"/>
          <p:cNvSpPr txBox="1"/>
          <p:nvPr/>
        </p:nvSpPr>
        <p:spPr>
          <a:xfrm>
            <a:off x="6119400" y="4909800"/>
            <a:ext cx="2361000" cy="6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dirty="0">
                <a:solidFill>
                  <a:srgbClr val="202122"/>
                </a:solidFill>
              </a:rPr>
              <a:t>Astronaut Pete Conrad with Surveyor 3 during Apollo 12 lunar landing </a:t>
            </a:r>
            <a:endParaRPr sz="950" dirty="0">
              <a:solidFill>
                <a:srgbClr val="202122"/>
              </a:solidFill>
            </a:endParaRPr>
          </a:p>
          <a:p>
            <a:pPr marL="0" lvl="0" indent="0" algn="ctr" rtl="0">
              <a:spcBef>
                <a:spcPts val="0"/>
              </a:spcBef>
              <a:spcAft>
                <a:spcPts val="0"/>
              </a:spcAft>
              <a:buNone/>
            </a:pPr>
            <a:r>
              <a:rPr lang="en-US" sz="950" dirty="0">
                <a:solidFill>
                  <a:srgbClr val="202122"/>
                </a:solidFill>
              </a:rPr>
              <a:t>Credit: NASA, 1969</a:t>
            </a:r>
            <a:endParaRPr sz="32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Objectives</a:t>
            </a:r>
            <a:endParaRPr sz="3600" b="1"/>
          </a:p>
        </p:txBody>
      </p:sp>
      <p:sp>
        <p:nvSpPr>
          <p:cNvPr id="110" name="Google Shape;110;p3"/>
          <p:cNvSpPr txBox="1">
            <a:spLocks noGrp="1"/>
          </p:cNvSpPr>
          <p:nvPr>
            <p:ph type="body" idx="4294967295"/>
          </p:nvPr>
        </p:nvSpPr>
        <p:spPr>
          <a:xfrm>
            <a:off x="408300" y="1121400"/>
            <a:ext cx="3779700" cy="17712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00"/>
              </a:spcBef>
              <a:spcAft>
                <a:spcPts val="0"/>
              </a:spcAft>
              <a:buSzPts val="2400"/>
              <a:buChar char="•"/>
            </a:pPr>
            <a:r>
              <a:rPr lang="en-US" sz="2400"/>
              <a:t>Digitize image metadata in Microsoft Excel→Completed</a:t>
            </a:r>
            <a:endParaRPr sz="2400"/>
          </a:p>
          <a:p>
            <a:pPr marL="457200" lvl="0" indent="-381000" algn="l" rtl="0">
              <a:lnSpc>
                <a:spcPct val="100000"/>
              </a:lnSpc>
              <a:spcBef>
                <a:spcPts val="0"/>
              </a:spcBef>
              <a:spcAft>
                <a:spcPts val="0"/>
              </a:spcAft>
              <a:buSzPts val="2400"/>
              <a:buChar char="•"/>
            </a:pPr>
            <a:r>
              <a:rPr lang="en-US" sz="2400"/>
              <a:t>Quality-check physical images</a:t>
            </a:r>
            <a:endParaRPr sz="2400"/>
          </a:p>
          <a:p>
            <a:pPr marL="457200" lvl="0" indent="-381000" algn="l" rtl="0">
              <a:lnSpc>
                <a:spcPct val="100000"/>
              </a:lnSpc>
              <a:spcBef>
                <a:spcPts val="0"/>
              </a:spcBef>
              <a:spcAft>
                <a:spcPts val="0"/>
              </a:spcAft>
              <a:buSzPts val="2400"/>
              <a:buChar char="•"/>
            </a:pPr>
            <a:r>
              <a:rPr lang="en-US" sz="2400"/>
              <a:t>Correct inaccurate image metadata</a:t>
            </a:r>
            <a:endParaRPr sz="2400"/>
          </a:p>
          <a:p>
            <a:pPr marL="457200" lvl="0" indent="-381000" algn="l" rtl="0">
              <a:lnSpc>
                <a:spcPct val="100000"/>
              </a:lnSpc>
              <a:spcBef>
                <a:spcPts val="0"/>
              </a:spcBef>
              <a:spcAft>
                <a:spcPts val="0"/>
              </a:spcAft>
              <a:buSzPts val="2400"/>
              <a:buChar char="•"/>
            </a:pPr>
            <a:r>
              <a:rPr lang="en-US" sz="2400"/>
              <a:t>Send finished spreadsheets to NASA for NASA's Planetary Data System to publicly publish </a:t>
            </a:r>
            <a:endParaRPr sz="2400"/>
          </a:p>
          <a:p>
            <a:pPr marL="457200" lvl="0" indent="0" algn="l" rtl="0">
              <a:lnSpc>
                <a:spcPct val="100000"/>
              </a:lnSpc>
              <a:spcBef>
                <a:spcPts val="400"/>
              </a:spcBef>
              <a:spcAft>
                <a:spcPts val="0"/>
              </a:spcAft>
              <a:buNone/>
            </a:pPr>
            <a:endParaRPr sz="2400"/>
          </a:p>
        </p:txBody>
      </p:sp>
      <p:pic>
        <p:nvPicPr>
          <p:cNvPr id="111" name="Google Shape;111;p3" descr="Surveyor program - Wikipedia"/>
          <p:cNvPicPr preferRelativeResize="0"/>
          <p:nvPr/>
        </p:nvPicPr>
        <p:blipFill>
          <a:blip r:embed="rId3">
            <a:alphaModFix/>
          </a:blip>
          <a:stretch>
            <a:fillRect/>
          </a:stretch>
        </p:blipFill>
        <p:spPr>
          <a:xfrm>
            <a:off x="4187973" y="1450225"/>
            <a:ext cx="4738299" cy="3325575"/>
          </a:xfrm>
          <a:prstGeom prst="rect">
            <a:avLst/>
          </a:prstGeom>
          <a:noFill/>
          <a:ln>
            <a:noFill/>
          </a:ln>
        </p:spPr>
      </p:pic>
      <p:sp>
        <p:nvSpPr>
          <p:cNvPr id="112" name="Google Shape;112;p3"/>
          <p:cNvSpPr txBox="1"/>
          <p:nvPr/>
        </p:nvSpPr>
        <p:spPr>
          <a:xfrm>
            <a:off x="5778300" y="4833000"/>
            <a:ext cx="2361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Instruments of Surveyor 3. </a:t>
            </a:r>
            <a:endParaRPr sz="950">
              <a:solidFill>
                <a:srgbClr val="202122"/>
              </a:solidFill>
            </a:endParaRPr>
          </a:p>
          <a:p>
            <a:pPr marL="0" lvl="0" indent="0" algn="ctr" rtl="0">
              <a:spcBef>
                <a:spcPts val="0"/>
              </a:spcBef>
              <a:spcAft>
                <a:spcPts val="0"/>
              </a:spcAft>
              <a:buNone/>
            </a:pPr>
            <a:r>
              <a:rPr lang="en-US" sz="950">
                <a:solidFill>
                  <a:srgbClr val="202122"/>
                </a:solidFill>
              </a:rPr>
              <a:t>Credit: NASA, 1969</a:t>
            </a:r>
            <a:endParaRPr sz="950">
              <a:solidFill>
                <a:srgbClr val="20212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g2c99007cbaf_0_0"/>
          <p:cNvPicPr preferRelativeResize="0"/>
          <p:nvPr/>
        </p:nvPicPr>
        <p:blipFill>
          <a:blip r:embed="rId3">
            <a:alphaModFix/>
          </a:blip>
          <a:stretch>
            <a:fillRect/>
          </a:stretch>
        </p:blipFill>
        <p:spPr>
          <a:xfrm>
            <a:off x="620663" y="1586325"/>
            <a:ext cx="7902674" cy="3881900"/>
          </a:xfrm>
          <a:prstGeom prst="rect">
            <a:avLst/>
          </a:prstGeom>
          <a:noFill/>
          <a:ln>
            <a:noFill/>
          </a:ln>
        </p:spPr>
      </p:pic>
      <p:sp>
        <p:nvSpPr>
          <p:cNvPr id="119" name="Google Shape;119;g2c99007cbaf_0_0"/>
          <p:cNvSpPr txBox="1"/>
          <p:nvPr/>
        </p:nvSpPr>
        <p:spPr>
          <a:xfrm>
            <a:off x="1961850" y="5559575"/>
            <a:ext cx="5220300" cy="33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highlight>
                  <a:srgbClr val="F8F9FA"/>
                </a:highlight>
              </a:rPr>
              <a:t>Sample image of the lunar surface from surveyor 5 mission. Credit: NASA, 1967</a:t>
            </a:r>
            <a:endParaRPr sz="950">
              <a:solidFill>
                <a:srgbClr val="202122"/>
              </a:solidFill>
              <a:highlight>
                <a:srgbClr val="F8F9FA"/>
              </a:highlight>
            </a:endParaRPr>
          </a:p>
        </p:txBody>
      </p:sp>
      <p:sp>
        <p:nvSpPr>
          <p:cNvPr id="120" name="Google Shape;120;g2c99007cbaf_0_0"/>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Sample Image with Metadata</a:t>
            </a:r>
            <a:endParaRPr sz="36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Methodology</a:t>
            </a:r>
            <a:endParaRPr sz="3600" b="1"/>
          </a:p>
        </p:txBody>
      </p:sp>
      <p:sp>
        <p:nvSpPr>
          <p:cNvPr id="127" name="Google Shape;127;p4"/>
          <p:cNvSpPr txBox="1">
            <a:spLocks noGrp="1"/>
          </p:cNvSpPr>
          <p:nvPr>
            <p:ph type="body" idx="1"/>
          </p:nvPr>
        </p:nvSpPr>
        <p:spPr>
          <a:xfrm>
            <a:off x="304805" y="1401200"/>
            <a:ext cx="4044900" cy="3962400"/>
          </a:xfrm>
          <a:prstGeom prst="rect">
            <a:avLst/>
          </a:prstGeom>
          <a:noFill/>
          <a:ln>
            <a:noFill/>
          </a:ln>
        </p:spPr>
        <p:txBody>
          <a:bodyPr spcFirstLastPara="1" wrap="square" lIns="91425" tIns="45700" rIns="91425" bIns="45700" anchor="t" anchorCtr="0">
            <a:noAutofit/>
          </a:bodyPr>
          <a:lstStyle/>
          <a:p>
            <a:pPr marL="457200" lvl="0" indent="-381000" algn="l" rtl="0">
              <a:spcBef>
                <a:spcPts val="400"/>
              </a:spcBef>
              <a:spcAft>
                <a:spcPts val="0"/>
              </a:spcAft>
              <a:buSzPts val="2400"/>
              <a:buChar char="•"/>
            </a:pPr>
            <a:r>
              <a:rPr lang="en-US" sz="2400"/>
              <a:t>Organize metadata within Microsoft Excel spreadsheets</a:t>
            </a:r>
            <a:endParaRPr sz="2400"/>
          </a:p>
          <a:p>
            <a:pPr marL="457200" lvl="0" indent="-381000" algn="l" rtl="0">
              <a:spcBef>
                <a:spcPts val="0"/>
              </a:spcBef>
              <a:spcAft>
                <a:spcPts val="0"/>
              </a:spcAft>
              <a:buSzPts val="2400"/>
              <a:buChar char="•"/>
            </a:pPr>
            <a:r>
              <a:rPr lang="en-US" sz="2400"/>
              <a:t>Quality-check metadata against physical image</a:t>
            </a:r>
            <a:endParaRPr sz="2400"/>
          </a:p>
          <a:p>
            <a:pPr marL="457200" lvl="0" indent="-381000" algn="l" rtl="0">
              <a:spcBef>
                <a:spcPts val="0"/>
              </a:spcBef>
              <a:spcAft>
                <a:spcPts val="0"/>
              </a:spcAft>
              <a:buSzPts val="2400"/>
              <a:buChar char="•"/>
            </a:pPr>
            <a:r>
              <a:rPr lang="en-US" sz="2400"/>
              <a:t>Utilize scripts to recognize apparent metadata inaccuracies</a:t>
            </a:r>
            <a:endParaRPr sz="2400"/>
          </a:p>
          <a:p>
            <a:pPr marL="457200" lvl="0" indent="-381000" algn="l" rtl="0">
              <a:spcBef>
                <a:spcPts val="0"/>
              </a:spcBef>
              <a:spcAft>
                <a:spcPts val="0"/>
              </a:spcAft>
              <a:buSzPts val="2400"/>
              <a:buChar char="•"/>
            </a:pPr>
            <a:r>
              <a:rPr lang="en-US" sz="2400"/>
              <a:t>Correct inaccuracies throughout the digitized metadata</a:t>
            </a:r>
            <a:endParaRPr sz="2800"/>
          </a:p>
        </p:txBody>
      </p:sp>
      <p:sp>
        <p:nvSpPr>
          <p:cNvPr id="128" name="Google Shape;128;p4"/>
          <p:cNvSpPr txBox="1"/>
          <p:nvPr/>
        </p:nvSpPr>
        <p:spPr>
          <a:xfrm>
            <a:off x="5499950" y="4740200"/>
            <a:ext cx="2361000" cy="6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Example of possible inaccuracies throughout metadata.</a:t>
            </a:r>
            <a:endParaRPr sz="950">
              <a:solidFill>
                <a:srgbClr val="202122"/>
              </a:solidFill>
            </a:endParaRPr>
          </a:p>
          <a:p>
            <a:pPr marL="0" lvl="0" indent="0" algn="ctr" rtl="0">
              <a:spcBef>
                <a:spcPts val="0"/>
              </a:spcBef>
              <a:spcAft>
                <a:spcPts val="0"/>
              </a:spcAft>
              <a:buNone/>
            </a:pPr>
            <a:r>
              <a:rPr lang="en-US" sz="950">
                <a:solidFill>
                  <a:srgbClr val="202122"/>
                </a:solidFill>
              </a:rPr>
              <a:t>Credit: NASA, 1969</a:t>
            </a:r>
            <a:endParaRPr sz="950">
              <a:solidFill>
                <a:srgbClr val="202122"/>
              </a:solidFill>
            </a:endParaRPr>
          </a:p>
        </p:txBody>
      </p:sp>
      <p:pic>
        <p:nvPicPr>
          <p:cNvPr id="129" name="Google Shape;129;p4"/>
          <p:cNvPicPr preferRelativeResize="0"/>
          <p:nvPr/>
        </p:nvPicPr>
        <p:blipFill>
          <a:blip r:embed="rId3">
            <a:alphaModFix/>
          </a:blip>
          <a:stretch>
            <a:fillRect/>
          </a:stretch>
        </p:blipFill>
        <p:spPr>
          <a:xfrm>
            <a:off x="4178575" y="2229424"/>
            <a:ext cx="4738150" cy="23991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c76a08f99e_1_18"/>
          <p:cNvSpPr txBox="1">
            <a:spLocks noGrp="1"/>
          </p:cNvSpPr>
          <p:nvPr>
            <p:ph type="title"/>
          </p:nvPr>
        </p:nvSpPr>
        <p:spPr>
          <a:xfrm>
            <a:off x="304800" y="-75175"/>
            <a:ext cx="8567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300" b="1"/>
              <a:t>Sample Columns from Excel Spreadsheet </a:t>
            </a:r>
            <a:endParaRPr sz="3300" b="1"/>
          </a:p>
        </p:txBody>
      </p:sp>
      <p:sp>
        <p:nvSpPr>
          <p:cNvPr id="136" name="Google Shape;136;g2c76a08f99e_1_18"/>
          <p:cNvSpPr txBox="1"/>
          <p:nvPr/>
        </p:nvSpPr>
        <p:spPr>
          <a:xfrm>
            <a:off x="1019525" y="5716150"/>
            <a:ext cx="4783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Microsoft Excel spreadsheet for Surveyor 5 mission.</a:t>
            </a:r>
            <a:endParaRPr sz="950">
              <a:solidFill>
                <a:srgbClr val="202122"/>
              </a:solidFill>
            </a:endParaRPr>
          </a:p>
          <a:p>
            <a:pPr marL="0" lvl="0" indent="0" algn="ctr" rtl="0">
              <a:spcBef>
                <a:spcPts val="0"/>
              </a:spcBef>
              <a:spcAft>
                <a:spcPts val="0"/>
              </a:spcAft>
              <a:buNone/>
            </a:pPr>
            <a:r>
              <a:rPr lang="en-US" sz="950">
                <a:solidFill>
                  <a:srgbClr val="202122"/>
                </a:solidFill>
              </a:rPr>
              <a:t>Credit: Shane Byrne, LPL</a:t>
            </a:r>
            <a:endParaRPr sz="950">
              <a:solidFill>
                <a:srgbClr val="202122"/>
              </a:solidFill>
            </a:endParaRPr>
          </a:p>
        </p:txBody>
      </p:sp>
      <p:pic>
        <p:nvPicPr>
          <p:cNvPr id="137" name="Google Shape;137;g2c76a08f99e_1_18"/>
          <p:cNvPicPr preferRelativeResize="0"/>
          <p:nvPr/>
        </p:nvPicPr>
        <p:blipFill>
          <a:blip r:embed="rId3">
            <a:alphaModFix/>
          </a:blip>
          <a:stretch>
            <a:fillRect/>
          </a:stretch>
        </p:blipFill>
        <p:spPr>
          <a:xfrm>
            <a:off x="2941987" y="897400"/>
            <a:ext cx="3590438" cy="4818750"/>
          </a:xfrm>
          <a:prstGeom prst="rect">
            <a:avLst/>
          </a:prstGeom>
          <a:noFill/>
          <a:ln>
            <a:noFill/>
          </a:ln>
        </p:spPr>
      </p:pic>
      <p:pic>
        <p:nvPicPr>
          <p:cNvPr id="138" name="Google Shape;138;g2c76a08f99e_1_18"/>
          <p:cNvPicPr preferRelativeResize="0"/>
          <p:nvPr/>
        </p:nvPicPr>
        <p:blipFill>
          <a:blip r:embed="rId4">
            <a:alphaModFix/>
          </a:blip>
          <a:stretch>
            <a:fillRect/>
          </a:stretch>
        </p:blipFill>
        <p:spPr>
          <a:xfrm>
            <a:off x="236750" y="897400"/>
            <a:ext cx="2705239" cy="4818748"/>
          </a:xfrm>
          <a:prstGeom prst="rect">
            <a:avLst/>
          </a:prstGeom>
          <a:noFill/>
          <a:ln>
            <a:noFill/>
          </a:ln>
        </p:spPr>
      </p:pic>
      <p:sp>
        <p:nvSpPr>
          <p:cNvPr id="139" name="Google Shape;139;g2c76a08f99e_1_18"/>
          <p:cNvSpPr txBox="1"/>
          <p:nvPr/>
        </p:nvSpPr>
        <p:spPr>
          <a:xfrm>
            <a:off x="6640075" y="897400"/>
            <a:ext cx="38310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dk1"/>
                </a:solidFill>
              </a:rPr>
              <a:t>Listed</a:t>
            </a:r>
            <a:r>
              <a:rPr lang="en-US" sz="2100">
                <a:solidFill>
                  <a:schemeClr val="dk1"/>
                </a:solidFill>
              </a:rPr>
              <a:t>: </a:t>
            </a:r>
            <a:endParaRPr sz="21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Image ID</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DTG</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Cam. Azimuth </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Cam. Elevation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Lunar Azimuth</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Lunar Elevation</a:t>
            </a:r>
            <a:endParaRPr sz="1800">
              <a:solidFill>
                <a:schemeClr val="dk1"/>
              </a:solidFill>
            </a:endParaRPr>
          </a:p>
          <a:p>
            <a:pPr marL="0" lvl="0" indent="0" algn="l" rtl="0">
              <a:spcBef>
                <a:spcPts val="0"/>
              </a:spcBef>
              <a:spcAft>
                <a:spcPts val="0"/>
              </a:spcAft>
              <a:buNone/>
            </a:pPr>
            <a:r>
              <a:rPr lang="en-US" sz="2100" b="1">
                <a:solidFill>
                  <a:schemeClr val="dk1"/>
                </a:solidFill>
              </a:rPr>
              <a:t>Unlisted: </a:t>
            </a:r>
            <a:endParaRPr sz="2100" b="1">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Solar Azimuth </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Solar Elevation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Resolution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Focus</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Focal Length </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Field of View</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Filter Position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Shutter: On/Off</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Calibration</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c76a08f99e_0_3"/>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Sample Images</a:t>
            </a:r>
            <a:endParaRPr sz="3600" b="1"/>
          </a:p>
        </p:txBody>
      </p:sp>
      <p:sp>
        <p:nvSpPr>
          <p:cNvPr id="146" name="Google Shape;146;g2c76a08f99e_0_3"/>
          <p:cNvSpPr txBox="1"/>
          <p:nvPr/>
        </p:nvSpPr>
        <p:spPr>
          <a:xfrm>
            <a:off x="2286600" y="5664800"/>
            <a:ext cx="4570800" cy="33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Images from Surveyors 5 and 7 Credit: NASA, 1967-1968</a:t>
            </a:r>
            <a:endParaRPr sz="950">
              <a:solidFill>
                <a:srgbClr val="202122"/>
              </a:solidFill>
            </a:endParaRPr>
          </a:p>
        </p:txBody>
      </p:sp>
      <p:pic>
        <p:nvPicPr>
          <p:cNvPr id="147" name="Google Shape;147;g2c76a08f99e_0_3"/>
          <p:cNvPicPr preferRelativeResize="0"/>
          <p:nvPr/>
        </p:nvPicPr>
        <p:blipFill>
          <a:blip r:embed="rId3">
            <a:alphaModFix/>
          </a:blip>
          <a:stretch>
            <a:fillRect/>
          </a:stretch>
        </p:blipFill>
        <p:spPr>
          <a:xfrm>
            <a:off x="429950" y="1133450"/>
            <a:ext cx="2215475" cy="2326426"/>
          </a:xfrm>
          <a:prstGeom prst="rect">
            <a:avLst/>
          </a:prstGeom>
          <a:noFill/>
          <a:ln>
            <a:noFill/>
          </a:ln>
        </p:spPr>
      </p:pic>
      <p:pic>
        <p:nvPicPr>
          <p:cNvPr id="148" name="Google Shape;148;g2c76a08f99e_0_3"/>
          <p:cNvPicPr preferRelativeResize="0"/>
          <p:nvPr/>
        </p:nvPicPr>
        <p:blipFill>
          <a:blip r:embed="rId4">
            <a:alphaModFix/>
          </a:blip>
          <a:stretch>
            <a:fillRect/>
          </a:stretch>
        </p:blipFill>
        <p:spPr>
          <a:xfrm rot="5400000">
            <a:off x="3238761" y="1041438"/>
            <a:ext cx="2403176" cy="2510450"/>
          </a:xfrm>
          <a:prstGeom prst="rect">
            <a:avLst/>
          </a:prstGeom>
          <a:noFill/>
          <a:ln>
            <a:noFill/>
          </a:ln>
        </p:spPr>
      </p:pic>
      <p:pic>
        <p:nvPicPr>
          <p:cNvPr id="149" name="Google Shape;149;g2c76a08f99e_0_3"/>
          <p:cNvPicPr preferRelativeResize="0"/>
          <p:nvPr/>
        </p:nvPicPr>
        <p:blipFill>
          <a:blip r:embed="rId5">
            <a:alphaModFix/>
          </a:blip>
          <a:stretch>
            <a:fillRect/>
          </a:stretch>
        </p:blipFill>
        <p:spPr>
          <a:xfrm rot="10800000">
            <a:off x="6127125" y="1037500"/>
            <a:ext cx="2407275" cy="2518325"/>
          </a:xfrm>
          <a:prstGeom prst="rect">
            <a:avLst/>
          </a:prstGeom>
          <a:noFill/>
          <a:ln>
            <a:noFill/>
          </a:ln>
        </p:spPr>
      </p:pic>
      <p:pic>
        <p:nvPicPr>
          <p:cNvPr id="150" name="Google Shape;150;g2c76a08f99e_0_3"/>
          <p:cNvPicPr preferRelativeResize="0"/>
          <p:nvPr/>
        </p:nvPicPr>
        <p:blipFill>
          <a:blip r:embed="rId6">
            <a:alphaModFix/>
          </a:blip>
          <a:stretch>
            <a:fillRect/>
          </a:stretch>
        </p:blipFill>
        <p:spPr>
          <a:xfrm>
            <a:off x="3446788" y="3593475"/>
            <a:ext cx="1987127" cy="1976099"/>
          </a:xfrm>
          <a:prstGeom prst="rect">
            <a:avLst/>
          </a:prstGeom>
          <a:noFill/>
          <a:ln>
            <a:noFill/>
          </a:ln>
        </p:spPr>
      </p:pic>
      <p:pic>
        <p:nvPicPr>
          <p:cNvPr id="151" name="Google Shape;151;g2c76a08f99e_0_3"/>
          <p:cNvPicPr preferRelativeResize="0"/>
          <p:nvPr/>
        </p:nvPicPr>
        <p:blipFill>
          <a:blip r:embed="rId7">
            <a:alphaModFix/>
          </a:blip>
          <a:stretch>
            <a:fillRect/>
          </a:stretch>
        </p:blipFill>
        <p:spPr>
          <a:xfrm>
            <a:off x="397263" y="3764664"/>
            <a:ext cx="2280847" cy="1900124"/>
          </a:xfrm>
          <a:prstGeom prst="rect">
            <a:avLst/>
          </a:prstGeom>
          <a:noFill/>
          <a:ln>
            <a:noFill/>
          </a:ln>
        </p:spPr>
      </p:pic>
      <p:pic>
        <p:nvPicPr>
          <p:cNvPr id="152" name="Google Shape;152;g2c76a08f99e_0_3"/>
          <p:cNvPicPr preferRelativeResize="0"/>
          <p:nvPr/>
        </p:nvPicPr>
        <p:blipFill>
          <a:blip r:embed="rId8">
            <a:alphaModFix/>
          </a:blip>
          <a:stretch>
            <a:fillRect/>
          </a:stretch>
        </p:blipFill>
        <p:spPr>
          <a:xfrm rot="-5400000">
            <a:off x="6408425" y="3749138"/>
            <a:ext cx="1981801" cy="19312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c76a08f99e_0_9"/>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Results</a:t>
            </a:r>
            <a:endParaRPr sz="3600" b="1"/>
          </a:p>
        </p:txBody>
      </p:sp>
      <p:sp>
        <p:nvSpPr>
          <p:cNvPr id="159" name="Google Shape;159;g2c76a08f99e_0_9"/>
          <p:cNvSpPr txBox="1">
            <a:spLocks noGrp="1"/>
          </p:cNvSpPr>
          <p:nvPr>
            <p:ph type="body" idx="1"/>
          </p:nvPr>
        </p:nvSpPr>
        <p:spPr>
          <a:xfrm>
            <a:off x="451879" y="1602000"/>
            <a:ext cx="4412100" cy="3962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00"/>
              </a:spcBef>
              <a:spcAft>
                <a:spcPts val="0"/>
              </a:spcAft>
              <a:buSzPts val="2400"/>
              <a:buChar char="•"/>
            </a:pPr>
            <a:r>
              <a:rPr lang="en-US" sz="2400"/>
              <a:t>Thousands of digitized image inaccuracies have been corrected</a:t>
            </a:r>
            <a:endParaRPr sz="2400"/>
          </a:p>
          <a:p>
            <a:pPr marL="457200" lvl="0" indent="-381000" algn="l" rtl="0">
              <a:lnSpc>
                <a:spcPct val="100000"/>
              </a:lnSpc>
              <a:spcBef>
                <a:spcPts val="0"/>
              </a:spcBef>
              <a:spcAft>
                <a:spcPts val="0"/>
              </a:spcAft>
              <a:buSzPts val="2400"/>
              <a:buChar char="•"/>
            </a:pPr>
            <a:r>
              <a:rPr lang="en-US" sz="2400"/>
              <a:t>Spreadsheets for Surveyor 1, 3, and 5 are over ~75% completed</a:t>
            </a:r>
            <a:endParaRPr sz="2400"/>
          </a:p>
          <a:p>
            <a:pPr marL="457200" lvl="0" indent="-381000" algn="l" rtl="0">
              <a:lnSpc>
                <a:spcPct val="100000"/>
              </a:lnSpc>
              <a:spcBef>
                <a:spcPts val="0"/>
              </a:spcBef>
              <a:spcAft>
                <a:spcPts val="0"/>
              </a:spcAft>
              <a:buSzPts val="2400"/>
              <a:buChar char="•"/>
            </a:pPr>
            <a:r>
              <a:rPr lang="en-US" sz="2400"/>
              <a:t>Surveyor 6 and 7 spreadsheets are over ~90% completed, with little-to-no errors to correct</a:t>
            </a:r>
            <a:endParaRPr sz="2400"/>
          </a:p>
          <a:p>
            <a:pPr marL="0" lvl="0" indent="0" algn="l" rtl="0">
              <a:lnSpc>
                <a:spcPct val="100000"/>
              </a:lnSpc>
              <a:spcBef>
                <a:spcPts val="400"/>
              </a:spcBef>
              <a:spcAft>
                <a:spcPts val="0"/>
              </a:spcAft>
              <a:buNone/>
            </a:pPr>
            <a:endParaRPr sz="2400"/>
          </a:p>
        </p:txBody>
      </p:sp>
      <p:sp>
        <p:nvSpPr>
          <p:cNvPr id="160" name="Google Shape;160;g2c76a08f99e_0_9"/>
          <p:cNvSpPr txBox="1"/>
          <p:nvPr/>
        </p:nvSpPr>
        <p:spPr>
          <a:xfrm>
            <a:off x="5738288" y="5212050"/>
            <a:ext cx="2361000" cy="6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Spreadsheet for Surveyor 6, each column completely filled out.</a:t>
            </a:r>
            <a:endParaRPr sz="950">
              <a:solidFill>
                <a:srgbClr val="202122"/>
              </a:solidFill>
            </a:endParaRPr>
          </a:p>
          <a:p>
            <a:pPr marL="0" lvl="0" indent="0" algn="ctr" rtl="0">
              <a:spcBef>
                <a:spcPts val="0"/>
              </a:spcBef>
              <a:spcAft>
                <a:spcPts val="0"/>
              </a:spcAft>
              <a:buNone/>
            </a:pPr>
            <a:r>
              <a:rPr lang="en-US" sz="950">
                <a:solidFill>
                  <a:srgbClr val="202122"/>
                </a:solidFill>
              </a:rPr>
              <a:t>Credit: Byrne, Cantin (2024)</a:t>
            </a:r>
            <a:endParaRPr sz="950">
              <a:solidFill>
                <a:srgbClr val="202122"/>
              </a:solidFill>
            </a:endParaRPr>
          </a:p>
        </p:txBody>
      </p:sp>
      <p:pic>
        <p:nvPicPr>
          <p:cNvPr id="161" name="Google Shape;161;g2c76a08f99e_0_9"/>
          <p:cNvPicPr preferRelativeResize="0"/>
          <p:nvPr/>
        </p:nvPicPr>
        <p:blipFill>
          <a:blip r:embed="rId3">
            <a:alphaModFix/>
          </a:blip>
          <a:stretch>
            <a:fillRect/>
          </a:stretch>
        </p:blipFill>
        <p:spPr>
          <a:xfrm>
            <a:off x="4863988" y="1535300"/>
            <a:ext cx="4109623" cy="3676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c76a08f99e_0_15"/>
          <p:cNvSpPr txBox="1">
            <a:spLocks noGrp="1"/>
          </p:cNvSpPr>
          <p:nvPr>
            <p:ph type="title"/>
          </p:nvPr>
        </p:nvSpPr>
        <p:spPr>
          <a:xfrm>
            <a:off x="304800" y="864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a:t>Interpretations of Results </a:t>
            </a:r>
            <a:endParaRPr sz="3600" b="1"/>
          </a:p>
        </p:txBody>
      </p:sp>
      <p:sp>
        <p:nvSpPr>
          <p:cNvPr id="168" name="Google Shape;168;g2c76a08f99e_0_15"/>
          <p:cNvSpPr txBox="1">
            <a:spLocks noGrp="1"/>
          </p:cNvSpPr>
          <p:nvPr>
            <p:ph type="body" idx="1"/>
          </p:nvPr>
        </p:nvSpPr>
        <p:spPr>
          <a:xfrm>
            <a:off x="451875" y="1526400"/>
            <a:ext cx="4023600" cy="3962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00"/>
              </a:spcBef>
              <a:spcAft>
                <a:spcPts val="0"/>
              </a:spcAft>
              <a:buSzPts val="2400"/>
              <a:buChar char="•"/>
            </a:pPr>
            <a:r>
              <a:rPr lang="en-US" sz="2400"/>
              <a:t>Improved lunar surface data</a:t>
            </a:r>
            <a:endParaRPr sz="2400"/>
          </a:p>
          <a:p>
            <a:pPr marL="457200" lvl="0" indent="-381000" algn="l" rtl="0">
              <a:lnSpc>
                <a:spcPct val="100000"/>
              </a:lnSpc>
              <a:spcBef>
                <a:spcPts val="0"/>
              </a:spcBef>
              <a:spcAft>
                <a:spcPts val="0"/>
              </a:spcAft>
              <a:buSzPts val="2400"/>
              <a:buChar char="•"/>
            </a:pPr>
            <a:r>
              <a:rPr lang="en-US" sz="2400"/>
              <a:t>Enhanced scientific lunar research </a:t>
            </a:r>
            <a:endParaRPr sz="2400"/>
          </a:p>
          <a:p>
            <a:pPr marL="457200" lvl="0" indent="-381000" algn="l" rtl="0">
              <a:lnSpc>
                <a:spcPct val="100000"/>
              </a:lnSpc>
              <a:spcBef>
                <a:spcPts val="0"/>
              </a:spcBef>
              <a:spcAft>
                <a:spcPts val="0"/>
              </a:spcAft>
              <a:buSzPts val="2400"/>
              <a:buChar char="•"/>
            </a:pPr>
            <a:r>
              <a:rPr lang="en-US" sz="2400"/>
              <a:t>Geospatial mapping on lunar surface</a:t>
            </a:r>
            <a:endParaRPr sz="2400"/>
          </a:p>
          <a:p>
            <a:pPr marL="457200" lvl="0" indent="-381000" algn="l" rtl="0">
              <a:lnSpc>
                <a:spcPct val="100000"/>
              </a:lnSpc>
              <a:spcBef>
                <a:spcPts val="0"/>
              </a:spcBef>
              <a:spcAft>
                <a:spcPts val="0"/>
              </a:spcAft>
              <a:buSzPts val="2400"/>
              <a:buChar char="•"/>
            </a:pPr>
            <a:r>
              <a:rPr lang="en-US" sz="2400"/>
              <a:t>Historical preservation</a:t>
            </a:r>
            <a:endParaRPr sz="2400"/>
          </a:p>
          <a:p>
            <a:pPr marL="457200" lvl="0" indent="-381000" algn="l" rtl="0">
              <a:lnSpc>
                <a:spcPct val="100000"/>
              </a:lnSpc>
              <a:spcBef>
                <a:spcPts val="0"/>
              </a:spcBef>
              <a:spcAft>
                <a:spcPts val="0"/>
              </a:spcAft>
              <a:buSzPts val="2400"/>
              <a:buChar char="•"/>
            </a:pPr>
            <a:r>
              <a:rPr lang="en-US" sz="2400"/>
              <a:t>Public Accessibility</a:t>
            </a:r>
            <a:endParaRPr sz="2400"/>
          </a:p>
          <a:p>
            <a:pPr marL="0" lvl="0" indent="0" algn="l" rtl="0">
              <a:lnSpc>
                <a:spcPct val="100000"/>
              </a:lnSpc>
              <a:spcBef>
                <a:spcPts val="400"/>
              </a:spcBef>
              <a:spcAft>
                <a:spcPts val="0"/>
              </a:spcAft>
              <a:buNone/>
            </a:pPr>
            <a:r>
              <a:rPr lang="en-US" sz="2400"/>
              <a:t> </a:t>
            </a:r>
            <a:endParaRPr sz="2400"/>
          </a:p>
        </p:txBody>
      </p:sp>
      <p:pic>
        <p:nvPicPr>
          <p:cNvPr id="169" name="Google Shape;169;g2c76a08f99e_0_15" descr="The Surveyor Program"/>
          <p:cNvPicPr preferRelativeResize="0"/>
          <p:nvPr/>
        </p:nvPicPr>
        <p:blipFill>
          <a:blip r:embed="rId3">
            <a:alphaModFix/>
          </a:blip>
          <a:stretch>
            <a:fillRect/>
          </a:stretch>
        </p:blipFill>
        <p:spPr>
          <a:xfrm>
            <a:off x="4534418" y="1377900"/>
            <a:ext cx="4187082" cy="3962401"/>
          </a:xfrm>
          <a:prstGeom prst="rect">
            <a:avLst/>
          </a:prstGeom>
          <a:noFill/>
          <a:ln>
            <a:noFill/>
          </a:ln>
        </p:spPr>
      </p:pic>
      <p:sp>
        <p:nvSpPr>
          <p:cNvPr id="170" name="Google Shape;170;g2c76a08f99e_0_15"/>
          <p:cNvSpPr txBox="1"/>
          <p:nvPr/>
        </p:nvSpPr>
        <p:spPr>
          <a:xfrm>
            <a:off x="5447463" y="5403750"/>
            <a:ext cx="2361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50">
                <a:solidFill>
                  <a:srgbClr val="202122"/>
                </a:solidFill>
              </a:rPr>
              <a:t>Location of each Surveyor landing. </a:t>
            </a:r>
            <a:endParaRPr sz="950">
              <a:solidFill>
                <a:srgbClr val="202122"/>
              </a:solidFill>
            </a:endParaRPr>
          </a:p>
          <a:p>
            <a:pPr marL="0" lvl="0" indent="0" algn="ctr" rtl="0">
              <a:spcBef>
                <a:spcPts val="0"/>
              </a:spcBef>
              <a:spcAft>
                <a:spcPts val="0"/>
              </a:spcAft>
              <a:buNone/>
            </a:pPr>
            <a:r>
              <a:rPr lang="en-US" sz="950">
                <a:solidFill>
                  <a:srgbClr val="202122"/>
                </a:solidFill>
              </a:rPr>
              <a:t>Credit: NASA, LPI</a:t>
            </a:r>
            <a:endParaRPr sz="950">
              <a:solidFill>
                <a:srgbClr val="202122"/>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586</Words>
  <Application>Microsoft Office PowerPoint</Application>
  <PresentationFormat>On-screen Show (4:3)</PresentationFormat>
  <Paragraphs>91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Verdana</vt:lpstr>
      <vt:lpstr>Default Design</vt:lpstr>
      <vt:lpstr>PowerPoint Presentation</vt:lpstr>
      <vt:lpstr>Background</vt:lpstr>
      <vt:lpstr>Objectives</vt:lpstr>
      <vt:lpstr>Sample Image with Metadata</vt:lpstr>
      <vt:lpstr>Methodology</vt:lpstr>
      <vt:lpstr>Sample Columns from Excel Spreadsheet </vt:lpstr>
      <vt:lpstr>Sample Images</vt:lpstr>
      <vt:lpstr>Results</vt:lpstr>
      <vt:lpstr>Interpretations of Results </vt:lpstr>
      <vt:lpstr>Conclusions</vt:lpstr>
      <vt:lpstr>Acknowledgements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Barron J. Orr</dc:creator>
  <cp:lastModifiedBy>Michelle A. Coe</cp:lastModifiedBy>
  <cp:revision>4</cp:revision>
  <dcterms:created xsi:type="dcterms:W3CDTF">2009-03-04T23:29:57Z</dcterms:created>
  <dcterms:modified xsi:type="dcterms:W3CDTF">2024-04-09T22:05:14Z</dcterms:modified>
</cp:coreProperties>
</file>